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2"/>
  </p:notesMasterIdLst>
  <p:sldIdLst>
    <p:sldId id="256" r:id="rId2"/>
    <p:sldId id="259" r:id="rId3"/>
    <p:sldId id="281" r:id="rId4"/>
    <p:sldId id="257" r:id="rId5"/>
    <p:sldId id="283" r:id="rId6"/>
    <p:sldId id="288" r:id="rId7"/>
    <p:sldId id="287" r:id="rId8"/>
    <p:sldId id="286" r:id="rId9"/>
    <p:sldId id="258" r:id="rId10"/>
    <p:sldId id="261" r:id="rId11"/>
    <p:sldId id="278" r:id="rId12"/>
    <p:sldId id="262" r:id="rId13"/>
    <p:sldId id="282" r:id="rId14"/>
    <p:sldId id="263" r:id="rId15"/>
    <p:sldId id="298" r:id="rId16"/>
    <p:sldId id="267" r:id="rId17"/>
    <p:sldId id="289" r:id="rId18"/>
    <p:sldId id="291" r:id="rId19"/>
    <p:sldId id="290" r:id="rId20"/>
    <p:sldId id="264" r:id="rId21"/>
    <p:sldId id="265" r:id="rId22"/>
    <p:sldId id="268" r:id="rId23"/>
    <p:sldId id="269" r:id="rId24"/>
    <p:sldId id="270" r:id="rId25"/>
    <p:sldId id="293" r:id="rId26"/>
    <p:sldId id="292" r:id="rId27"/>
    <p:sldId id="271" r:id="rId28"/>
    <p:sldId id="294" r:id="rId29"/>
    <p:sldId id="272" r:id="rId30"/>
    <p:sldId id="273" r:id="rId31"/>
    <p:sldId id="297" r:id="rId32"/>
    <p:sldId id="299" r:id="rId33"/>
    <p:sldId id="300" r:id="rId34"/>
    <p:sldId id="301" r:id="rId35"/>
    <p:sldId id="302" r:id="rId36"/>
    <p:sldId id="276" r:id="rId37"/>
    <p:sldId id="274" r:id="rId38"/>
    <p:sldId id="275" r:id="rId39"/>
    <p:sldId id="277" r:id="rId40"/>
    <p:sldId id="295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DF2C5AC-9EFA-4DA3-9B97-E634AD28F026}">
          <p14:sldIdLst>
            <p14:sldId id="256"/>
            <p14:sldId id="259"/>
            <p14:sldId id="281"/>
            <p14:sldId id="257"/>
            <p14:sldId id="283"/>
            <p14:sldId id="288"/>
            <p14:sldId id="287"/>
            <p14:sldId id="286"/>
            <p14:sldId id="258"/>
            <p14:sldId id="261"/>
            <p14:sldId id="278"/>
            <p14:sldId id="262"/>
            <p14:sldId id="282"/>
            <p14:sldId id="263"/>
            <p14:sldId id="298"/>
            <p14:sldId id="267"/>
            <p14:sldId id="289"/>
            <p14:sldId id="291"/>
            <p14:sldId id="290"/>
            <p14:sldId id="264"/>
            <p14:sldId id="265"/>
            <p14:sldId id="268"/>
            <p14:sldId id="269"/>
            <p14:sldId id="270"/>
            <p14:sldId id="293"/>
            <p14:sldId id="292"/>
            <p14:sldId id="271"/>
            <p14:sldId id="294"/>
            <p14:sldId id="272"/>
            <p14:sldId id="273"/>
            <p14:sldId id="297"/>
            <p14:sldId id="299"/>
            <p14:sldId id="300"/>
            <p14:sldId id="301"/>
            <p14:sldId id="302"/>
            <p14:sldId id="276"/>
            <p14:sldId id="274"/>
            <p14:sldId id="275"/>
            <p14:sldId id="277"/>
            <p14:sldId id="295"/>
          </p14:sldIdLst>
        </p14:section>
        <p14:section name="未命名的章節" id="{A23A2256-3DDF-4E0F-9805-3C8D12110DA8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" initials="W" lastIdx="1" clrIdx="0">
    <p:extLst>
      <p:ext uri="{19B8F6BF-5375-455C-9EA6-DF929625EA0E}">
        <p15:presenceInfo xmlns:p15="http://schemas.microsoft.com/office/powerpoint/2012/main" userId="W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1106" autoAdjust="0"/>
  </p:normalViewPr>
  <p:slideViewPr>
    <p:cSldViewPr snapToGrid="0">
      <p:cViewPr varScale="1">
        <p:scale>
          <a:sx n="94" d="100"/>
          <a:sy n="94" d="100"/>
        </p:scale>
        <p:origin x="9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4D923-969B-4AE6-9B23-5E2184D7D3F9}" type="datetimeFigureOut">
              <a:rPr lang="zh-TW" altLang="en-US" smtClean="0"/>
              <a:t>2014/7/17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8010C8-0ED3-4EDA-8C57-C4AF269611D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433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405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2677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Stencil = </a:t>
            </a:r>
            <a:r>
              <a:rPr lang="zh-TW" altLang="en-US" dirty="0" smtClean="0"/>
              <a:t>模板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9390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53031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利用當前時間來對顏色做變化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741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7483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399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6094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Vertex</a:t>
            </a:r>
            <a:r>
              <a:rPr lang="en-US" altLang="zh-TW" baseline="0" dirty="0" smtClean="0"/>
              <a:t> array object </a:t>
            </a:r>
            <a:r>
              <a:rPr lang="zh-TW" altLang="en-US" baseline="0" dirty="0" smtClean="0"/>
              <a:t>是在</a:t>
            </a:r>
            <a:r>
              <a:rPr lang="en-US" altLang="zh-TW" baseline="0" dirty="0" smtClean="0"/>
              <a:t>graphics pipeline</a:t>
            </a:r>
            <a:r>
              <a:rPr lang="zh-TW" altLang="en-US" baseline="0" dirty="0" smtClean="0"/>
              <a:t> 的</a:t>
            </a:r>
            <a:r>
              <a:rPr lang="en-US" altLang="zh-TW" baseline="0" dirty="0" smtClean="0"/>
              <a:t>vertex fetch</a:t>
            </a:r>
            <a:r>
              <a:rPr lang="zh-TW" altLang="en-US" baseline="0" dirty="0" smtClean="0"/>
              <a:t>階段</a:t>
            </a:r>
            <a:endParaRPr lang="en-US" altLang="zh-TW" baseline="0" dirty="0" smtClean="0"/>
          </a:p>
          <a:p>
            <a:r>
              <a:rPr lang="zh-TW" altLang="en-US" dirty="0" smtClean="0"/>
              <a:t>現在</a:t>
            </a:r>
            <a:r>
              <a:rPr lang="en-US" altLang="zh-TW" dirty="0" smtClean="0"/>
              <a:t>vertex </a:t>
            </a:r>
            <a:r>
              <a:rPr lang="en-US" altLang="zh-TW" dirty="0" err="1" smtClean="0"/>
              <a:t>shader</a:t>
            </a:r>
            <a:r>
              <a:rPr lang="zh-TW" altLang="en-US" dirty="0" smtClean="0"/>
              <a:t>沒有任何</a:t>
            </a:r>
            <a:r>
              <a:rPr lang="en-US" altLang="zh-TW" dirty="0" smtClean="0"/>
              <a:t>input</a:t>
            </a:r>
            <a:r>
              <a:rPr lang="zh-TW" altLang="en-US" dirty="0" smtClean="0"/>
              <a:t>，但是要</a:t>
            </a:r>
            <a:r>
              <a:rPr lang="en-US" altLang="zh-TW" dirty="0" smtClean="0"/>
              <a:t>create</a:t>
            </a:r>
            <a:r>
              <a:rPr lang="zh-TW" altLang="en-US" dirty="0" smtClean="0"/>
              <a:t> </a:t>
            </a:r>
            <a:r>
              <a:rPr lang="en-US" altLang="zh-TW" dirty="0" smtClean="0"/>
              <a:t>VAO</a:t>
            </a:r>
            <a:r>
              <a:rPr lang="zh-TW" altLang="en-US" dirty="0" smtClean="0"/>
              <a:t>，</a:t>
            </a:r>
            <a:r>
              <a:rPr lang="en-US" altLang="zh-TW" dirty="0" smtClean="0"/>
              <a:t>OpenGL</a:t>
            </a:r>
            <a:r>
              <a:rPr lang="zh-TW" altLang="en-US" dirty="0" smtClean="0"/>
              <a:t>才會讓我們繪圖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331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92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20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0134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8171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Rendering_program</a:t>
            </a:r>
            <a:r>
              <a:rPr lang="en-US" altLang="zh-TW" dirty="0" smtClean="0"/>
              <a:t> </a:t>
            </a:r>
            <a:r>
              <a:rPr lang="zh-TW" altLang="en-US" dirty="0" smtClean="0"/>
              <a:t>下一張會用到</a:t>
            </a:r>
            <a:endParaRPr lang="en-US" altLang="zh-TW" dirty="0" smtClean="0"/>
          </a:p>
          <a:p>
            <a:r>
              <a:rPr lang="en-US" altLang="zh-TW" dirty="0" smtClean="0"/>
              <a:t>Vertex array</a:t>
            </a:r>
            <a:r>
              <a:rPr lang="en-US" altLang="zh-TW" baseline="0" dirty="0" smtClean="0"/>
              <a:t> object </a:t>
            </a:r>
            <a:r>
              <a:rPr lang="zh-TW" altLang="en-US" baseline="0" dirty="0" smtClean="0"/>
              <a:t>在 </a:t>
            </a:r>
            <a:r>
              <a:rPr lang="en-US" altLang="zh-TW" baseline="0" dirty="0" smtClean="0"/>
              <a:t>vertex fetch</a:t>
            </a:r>
            <a:r>
              <a:rPr lang="zh-TW" altLang="en-US" baseline="0" dirty="0" smtClean="0"/>
              <a:t>階段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70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負責計算目標的顏色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使得渲染對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象的表面和邊緣更平滑，物件呈現更為精細。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00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181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glDrawArrays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第二個參數目前沒有用到 設為</a:t>
            </a:r>
            <a:r>
              <a:rPr lang="en-US" altLang="zh-TW" baseline="0" dirty="0" smtClean="0"/>
              <a:t>0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第三個參數為</a:t>
            </a:r>
            <a:r>
              <a:rPr lang="en-US" altLang="zh-TW" dirty="0" smtClean="0"/>
              <a:t>vertex</a:t>
            </a:r>
            <a:r>
              <a:rPr lang="zh-TW" altLang="en-US" dirty="0" smtClean="0"/>
              <a:t>個數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282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774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畫點陣列時需要配合</a:t>
            </a:r>
            <a:r>
              <a:rPr lang="en-US" altLang="zh-TW" dirty="0" err="1" smtClean="0"/>
              <a:t>gl_VertexID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畫一個點就不</a:t>
            </a:r>
            <a:r>
              <a:rPr lang="en-US" altLang="zh-TW" baseline="0" dirty="0" smtClean="0"/>
              <a:t>..</a:t>
            </a:r>
            <a:r>
              <a:rPr lang="zh-TW" altLang="en-US" baseline="0" smtClean="0"/>
              <a:t>用</a:t>
            </a:r>
            <a:endParaRPr lang="zh-TW" altLang="en-US" smtClean="0"/>
          </a:p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516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gl_vertexID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是判斷</a:t>
            </a:r>
            <a:r>
              <a:rPr lang="en-US" altLang="zh-TW" baseline="0" dirty="0" err="1" smtClean="0"/>
              <a:t>glDrawArrays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的第一個參數去數</a:t>
            </a:r>
            <a:r>
              <a:rPr lang="en-US" altLang="zh-TW" baseline="0" dirty="0" smtClean="0"/>
              <a:t>vertex</a:t>
            </a:r>
            <a:r>
              <a:rPr lang="zh-TW" altLang="en-US" baseline="0" dirty="0" smtClean="0"/>
              <a:t>數量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3918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5573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負責計算目標的顏色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使得渲染對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象的表面和邊緣更平滑，物件呈現更為精細。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608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負責計算目標的顏色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使得渲染對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象的表面和邊緣更平滑，物件呈現更為精細。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138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4975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負責計算目標的顏色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使得渲染對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象的表面和邊緣更平滑，物件呈現更為精細。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10134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圖形產生的過程</a:t>
            </a:r>
            <a:endParaRPr lang="en-US" altLang="zh-TW" dirty="0" smtClean="0"/>
          </a:p>
          <a:p>
            <a:r>
              <a:rPr lang="en-US" altLang="zh-TW" dirty="0" err="1" smtClean="0"/>
              <a:t>Shader</a:t>
            </a:r>
            <a:r>
              <a:rPr lang="en-US" altLang="zh-TW" dirty="0" smtClean="0"/>
              <a:t> </a:t>
            </a:r>
            <a:r>
              <a:rPr lang="zh-TW" altLang="en-US" dirty="0" smtClean="0"/>
              <a:t>負責計算目標的顏色</a:t>
            </a:r>
            <a:endParaRPr lang="en-US" altLang="zh-TW" dirty="0" smtClean="0"/>
          </a:p>
          <a:p>
            <a:r>
              <a:rPr lang="en-US" altLang="zh-TW" dirty="0" smtClean="0"/>
              <a:t>Fixed</a:t>
            </a:r>
            <a:r>
              <a:rPr lang="en-US" altLang="zh-TW" baseline="0" dirty="0" smtClean="0"/>
              <a:t> function block</a:t>
            </a:r>
            <a:r>
              <a:rPr lang="zh-TW" altLang="en-US" baseline="0" dirty="0" smtClean="0"/>
              <a:t>固定功能，無法自己定製</a:t>
            </a:r>
            <a:endParaRPr lang="en-US" altLang="zh-TW" baseline="0" dirty="0" smtClean="0"/>
          </a:p>
          <a:p>
            <a:r>
              <a:rPr lang="en-US" altLang="zh-TW" baseline="0" dirty="0" smtClean="0"/>
              <a:t>Tessellation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OpenGL4.0 </a:t>
            </a:r>
            <a:r>
              <a:rPr lang="zh-TW" altLang="en-US" baseline="0" dirty="0" smtClean="0"/>
              <a:t>出現，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使得渲染對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象的表面和邊緣更平滑，物件呈現更為精細。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baseline="0" dirty="0" smtClean="0"/>
              <a:t>一些簡單的網格在</a:t>
            </a:r>
            <a:r>
              <a:rPr lang="en-US" altLang="zh-TW" baseline="0" dirty="0" smtClean="0"/>
              <a:t>run-time</a:t>
            </a:r>
            <a:r>
              <a:rPr lang="zh-TW" altLang="en-US" baseline="0" dirty="0" smtClean="0"/>
              <a:t>時被區分為更細小的網格  </a:t>
            </a:r>
            <a:r>
              <a:rPr lang="en-US" altLang="zh-TW" baseline="0" dirty="0" smtClean="0"/>
              <a:t>NVIDIA</a:t>
            </a:r>
            <a:r>
              <a:rPr lang="zh-TW" altLang="en-US" baseline="0" dirty="0" smtClean="0"/>
              <a:t>稱作曲面細分</a:t>
            </a:r>
            <a:r>
              <a:rPr lang="en-US" altLang="zh-TW" baseline="0" dirty="0" smtClean="0"/>
              <a:t>)</a:t>
            </a:r>
            <a:endParaRPr lang="en-US" altLang="zh-TW" dirty="0" smtClean="0"/>
          </a:p>
          <a:p>
            <a:r>
              <a:rPr lang="en-US" altLang="zh-TW" dirty="0" smtClean="0"/>
              <a:t>Geometry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shader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對圖像做變形的操作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Rasterization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將向量圖形轉換為點陣圖</a:t>
            </a:r>
            <a:r>
              <a:rPr lang="en-US" altLang="zh-TW" baseline="0" dirty="0" smtClean="0"/>
              <a:t>( rasterizer)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控製或影響整個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BUFFER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的過程稱為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"Frame Buffer Operations"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646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OpenGL 4.4 </a:t>
            </a:r>
            <a:r>
              <a:rPr lang="zh-TW" altLang="en-US" dirty="0" smtClean="0"/>
              <a:t>已經在</a:t>
            </a:r>
            <a:r>
              <a:rPr lang="en-US" altLang="zh-TW" dirty="0" smtClean="0"/>
              <a:t>2013</a:t>
            </a:r>
            <a:r>
              <a:rPr lang="zh-TW" altLang="en-US" dirty="0" smtClean="0"/>
              <a:t>年</a:t>
            </a:r>
            <a:r>
              <a:rPr lang="en-US" altLang="zh-TW" dirty="0" smtClean="0"/>
              <a:t>7</a:t>
            </a:r>
            <a:r>
              <a:rPr lang="zh-TW" altLang="en-US" dirty="0" smtClean="0"/>
              <a:t>月</a:t>
            </a:r>
            <a:r>
              <a:rPr lang="en-US" altLang="zh-TW" dirty="0" smtClean="0"/>
              <a:t>22</a:t>
            </a:r>
            <a:r>
              <a:rPr lang="zh-TW" altLang="en-US" dirty="0" smtClean="0"/>
              <a:t>釋出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802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010C8-0ED3-4EDA-8C57-C4AF269611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6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7/17/2014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OpenGL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Chap 1,2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354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Chapter </a:t>
            </a:r>
            <a:r>
              <a:rPr lang="en-US" altLang="zh-TW" b="1" dirty="0" smtClean="0"/>
              <a:t>2.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Our First OpenGL Program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2082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glClearBufferfv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858" y="3721834"/>
            <a:ext cx="4906060" cy="857370"/>
          </a:xfrm>
        </p:spPr>
      </p:pic>
    </p:spTree>
    <p:extLst>
      <p:ext uri="{BB962C8B-B14F-4D97-AF65-F5344CB8AC3E}">
        <p14:creationId xmlns:p14="http://schemas.microsoft.com/office/powerpoint/2010/main" val="173052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115" y="865682"/>
            <a:ext cx="8531163" cy="5484318"/>
          </a:xfrm>
        </p:spPr>
      </p:pic>
      <p:cxnSp>
        <p:nvCxnSpPr>
          <p:cNvPr id="8" name="直線單箭頭接點 7"/>
          <p:cNvCxnSpPr/>
          <p:nvPr/>
        </p:nvCxnSpPr>
        <p:spPr>
          <a:xfrm>
            <a:off x="6108700" y="4733836"/>
            <a:ext cx="1543050" cy="4223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715528" y="4643164"/>
            <a:ext cx="2271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將指定的緩衝區清除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Color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Depth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Stencil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5303520" y="6082393"/>
            <a:ext cx="4876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5791200" y="5892585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Main Entry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" name="直線單箭頭接點 2"/>
          <p:cNvCxnSpPr/>
          <p:nvPr/>
        </p:nvCxnSpPr>
        <p:spPr>
          <a:xfrm flipV="1">
            <a:off x="4866640" y="2225040"/>
            <a:ext cx="1341120" cy="1087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6207760" y="18557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渲染函式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12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0705" y="1646238"/>
            <a:ext cx="536636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4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6" y="930853"/>
            <a:ext cx="9348890" cy="5177847"/>
          </a:xfrm>
        </p:spPr>
      </p:pic>
      <p:sp>
        <p:nvSpPr>
          <p:cNvPr id="5" name="矩形 4"/>
          <p:cNvSpPr/>
          <p:nvPr/>
        </p:nvSpPr>
        <p:spPr>
          <a:xfrm>
            <a:off x="2682240" y="3616960"/>
            <a:ext cx="7368594" cy="843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5994400" y="2753360"/>
            <a:ext cx="812800" cy="27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42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705" y="2052638"/>
            <a:ext cx="5366366" cy="4195762"/>
          </a:xfrm>
        </p:spPr>
      </p:pic>
    </p:spTree>
    <p:extLst>
      <p:ext uri="{BB962C8B-B14F-4D97-AF65-F5344CB8AC3E}">
        <p14:creationId xmlns:p14="http://schemas.microsoft.com/office/powerpoint/2010/main" val="15765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Chapter </a:t>
            </a:r>
            <a:r>
              <a:rPr lang="en-US" altLang="zh-TW" b="1" dirty="0" smtClean="0"/>
              <a:t>2.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Using </a:t>
            </a:r>
            <a:r>
              <a:rPr lang="en-US" altLang="zh-TW" b="1" dirty="0" err="1" smtClean="0"/>
              <a:t>Shader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040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60" y="2902475"/>
            <a:ext cx="7163800" cy="1581371"/>
          </a:xfrm>
        </p:spPr>
      </p:pic>
    </p:spTree>
    <p:extLst>
      <p:ext uri="{BB962C8B-B14F-4D97-AF65-F5344CB8AC3E}">
        <p14:creationId xmlns:p14="http://schemas.microsoft.com/office/powerpoint/2010/main" val="115805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88" y="3359833"/>
            <a:ext cx="7163800" cy="1581371"/>
          </a:xfrm>
        </p:spPr>
      </p:pic>
    </p:spTree>
    <p:extLst>
      <p:ext uri="{BB962C8B-B14F-4D97-AF65-F5344CB8AC3E}">
        <p14:creationId xmlns:p14="http://schemas.microsoft.com/office/powerpoint/2010/main" val="19029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72" y="1472179"/>
            <a:ext cx="6922496" cy="5010922"/>
          </a:xfrm>
          <a:ln>
            <a:solidFill>
              <a:srgbClr val="00B0F0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6035040" y="3129280"/>
            <a:ext cx="772160" cy="1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7000555" y="2944614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Compile </a:t>
            </a:r>
            <a:r>
              <a:rPr lang="en-US" altLang="zh-TW" dirty="0" err="1" smtClean="0">
                <a:solidFill>
                  <a:srgbClr val="FF0000"/>
                </a:solidFill>
              </a:rPr>
              <a:t>shader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421120" y="3313946"/>
            <a:ext cx="497840" cy="292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6918960" y="3606800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Generate vertex 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array object(VAO)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>
            <a:off x="5425440" y="3718560"/>
            <a:ext cx="345440" cy="28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5598160" y="4087464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Bind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638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Chapter 1.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Introduction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8520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OpenGL Shading </a:t>
            </a:r>
            <a:r>
              <a:rPr lang="en-US" altLang="zh-TW" dirty="0" smtClean="0"/>
              <a:t>Language(GLSL)</a:t>
            </a:r>
            <a:endParaRPr lang="zh-TW" altLang="en-US" dirty="0"/>
          </a:p>
        </p:txBody>
      </p:sp>
      <p:grpSp>
        <p:nvGrpSpPr>
          <p:cNvPr id="19" name="群組 18"/>
          <p:cNvGrpSpPr/>
          <p:nvPr/>
        </p:nvGrpSpPr>
        <p:grpSpPr>
          <a:xfrm>
            <a:off x="646111" y="2491895"/>
            <a:ext cx="4407143" cy="2656527"/>
            <a:chOff x="385980" y="2684953"/>
            <a:chExt cx="4407143" cy="265652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80" y="2684953"/>
              <a:ext cx="4407143" cy="265652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68960" y="3464560"/>
              <a:ext cx="508000" cy="3149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8" name="直線單箭頭接點 7"/>
            <p:cNvCxnSpPr/>
            <p:nvPr/>
          </p:nvCxnSpPr>
          <p:spPr>
            <a:xfrm flipV="1">
              <a:off x="1076960" y="3434080"/>
              <a:ext cx="1747520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字方塊 8"/>
            <p:cNvSpPr txBox="1"/>
            <p:nvPr/>
          </p:nvSpPr>
          <p:spPr>
            <a:xfrm>
              <a:off x="2885228" y="3196104"/>
              <a:ext cx="1907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宣告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color 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為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>
                  <a:solidFill>
                    <a:srgbClr val="FF0000"/>
                  </a:solidFill>
                </a:rPr>
                <a:t>output variable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直線單箭頭接點 10"/>
            <p:cNvCxnSpPr/>
            <p:nvPr/>
          </p:nvCxnSpPr>
          <p:spPr>
            <a:xfrm>
              <a:off x="2824480" y="2987040"/>
              <a:ext cx="579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/>
            <p:cNvSpPr txBox="1"/>
            <p:nvPr/>
          </p:nvSpPr>
          <p:spPr>
            <a:xfrm>
              <a:off x="3403600" y="28023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宣告版本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0" name="圖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34" y="2783749"/>
            <a:ext cx="5297883" cy="207282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632974" y="2088640"/>
            <a:ext cx="2422208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Fragment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shader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744234" y="2383639"/>
            <a:ext cx="1906291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Vertex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shader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22077" y="5787069"/>
            <a:ext cx="2462534" cy="4770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altLang="zh-TW" sz="2500" dirty="0">
                <a:solidFill>
                  <a:srgbClr val="FF0000"/>
                </a:solidFill>
              </a:rPr>
              <a:t>GLSL</a:t>
            </a:r>
            <a:r>
              <a:rPr lang="zh-TW" altLang="en-US" sz="2500" dirty="0">
                <a:solidFill>
                  <a:srgbClr val="FF0000"/>
                </a:solidFill>
              </a:rPr>
              <a:t>使用</a:t>
            </a:r>
            <a:r>
              <a:rPr lang="en-US" altLang="zh-TW" sz="2500" dirty="0">
                <a:solidFill>
                  <a:srgbClr val="FF0000"/>
                </a:solidFill>
              </a:rPr>
              <a:t>C</a:t>
            </a:r>
            <a:r>
              <a:rPr lang="zh-TW" altLang="en-US" sz="2500" dirty="0" smtClean="0">
                <a:solidFill>
                  <a:srgbClr val="FF0000"/>
                </a:solidFill>
              </a:rPr>
              <a:t>語言</a:t>
            </a:r>
            <a:endParaRPr lang="en-US" altLang="zh-TW" sz="2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8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toString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65" y="1152983"/>
            <a:ext cx="4898990" cy="5002824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335" y="2003695"/>
            <a:ext cx="3351559" cy="1775825"/>
          </a:xfrm>
          <a:prstGeom prst="rect">
            <a:avLst/>
          </a:prstGeom>
          <a:noFill/>
        </p:spPr>
      </p:pic>
      <p:sp>
        <p:nvSpPr>
          <p:cNvPr id="4" name="矩形 3"/>
          <p:cNvSpPr/>
          <p:nvPr/>
        </p:nvSpPr>
        <p:spPr>
          <a:xfrm>
            <a:off x="8575040" y="2458720"/>
            <a:ext cx="3058160" cy="89408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965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Compile Shader</a:t>
            </a:r>
            <a:r>
              <a:rPr lang="en-US" altLang="zh-TW" dirty="0"/>
              <a:t>-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pic>
        <p:nvPicPr>
          <p:cNvPr id="38" name="內容版面配置區 3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7" y="1300798"/>
            <a:ext cx="9685820" cy="5160962"/>
          </a:xfrm>
        </p:spPr>
      </p:pic>
      <p:sp>
        <p:nvSpPr>
          <p:cNvPr id="39" name="文字方塊 38"/>
          <p:cNvSpPr txBox="1"/>
          <p:nvPr/>
        </p:nvSpPr>
        <p:spPr>
          <a:xfrm>
            <a:off x="6563360" y="5984240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71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 </a:t>
            </a:r>
            <a:r>
              <a:rPr lang="en-US" altLang="zh-TW" dirty="0" smtClean="0"/>
              <a:t>Shader-2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640780"/>
            <a:ext cx="8947150" cy="3019477"/>
          </a:xfrm>
        </p:spPr>
      </p:pic>
      <p:cxnSp>
        <p:nvCxnSpPr>
          <p:cNvPr id="8" name="直線單箭頭接點 7"/>
          <p:cNvCxnSpPr/>
          <p:nvPr/>
        </p:nvCxnSpPr>
        <p:spPr>
          <a:xfrm>
            <a:off x="6400800" y="2926080"/>
            <a:ext cx="822960" cy="914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7223760" y="3017520"/>
            <a:ext cx="258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Attach </a:t>
            </a:r>
            <a:r>
              <a:rPr lang="en-US" altLang="zh-TW" dirty="0" err="1" smtClean="0">
                <a:solidFill>
                  <a:srgbClr val="FF0000"/>
                </a:solidFill>
              </a:rPr>
              <a:t>shader</a:t>
            </a:r>
            <a:r>
              <a:rPr lang="en-US" altLang="zh-TW" dirty="0" smtClean="0">
                <a:solidFill>
                  <a:srgbClr val="FF0000"/>
                </a:solidFill>
              </a:rPr>
              <a:t> object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 to program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140029" y="3502931"/>
            <a:ext cx="4844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Links all </a:t>
            </a:r>
            <a:r>
              <a:rPr lang="en-US" altLang="zh-TW" dirty="0" err="1" smtClean="0">
                <a:solidFill>
                  <a:srgbClr val="FF0000"/>
                </a:solidFill>
              </a:rPr>
              <a:t>shader</a:t>
            </a:r>
            <a:r>
              <a:rPr lang="en-US" altLang="zh-TW" dirty="0" smtClean="0">
                <a:solidFill>
                  <a:srgbClr val="FF0000"/>
                </a:solidFill>
              </a:rPr>
              <a:t> objects to program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6" name="肘形接點 15"/>
          <p:cNvCxnSpPr/>
          <p:nvPr/>
        </p:nvCxnSpPr>
        <p:spPr>
          <a:xfrm>
            <a:off x="1483360" y="3474720"/>
            <a:ext cx="568960" cy="18913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Compile </a:t>
            </a:r>
            <a:r>
              <a:rPr lang="en-US" altLang="zh-TW" dirty="0" smtClean="0"/>
              <a:t>Shader-3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12" y="1472179"/>
            <a:ext cx="6922496" cy="5010922"/>
          </a:xfrm>
        </p:spPr>
      </p:pic>
      <p:cxnSp>
        <p:nvCxnSpPr>
          <p:cNvPr id="8" name="直線單箭頭接點 7"/>
          <p:cNvCxnSpPr/>
          <p:nvPr/>
        </p:nvCxnSpPr>
        <p:spPr>
          <a:xfrm>
            <a:off x="4206240" y="3139440"/>
            <a:ext cx="72136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951128" y="2954774"/>
            <a:ext cx="2451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Get program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66800" y="6035040"/>
            <a:ext cx="1991360" cy="22352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1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Vertex array object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39" y="1503518"/>
            <a:ext cx="6920899" cy="4800899"/>
          </a:xfrm>
        </p:spPr>
      </p:pic>
      <p:sp>
        <p:nvSpPr>
          <p:cNvPr id="3" name="橢圓 2"/>
          <p:cNvSpPr/>
          <p:nvPr/>
        </p:nvSpPr>
        <p:spPr>
          <a:xfrm>
            <a:off x="6766560" y="1294448"/>
            <a:ext cx="1097280" cy="1117600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46111" y="3550024"/>
            <a:ext cx="4464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儲存所有關於</a:t>
            </a:r>
            <a:r>
              <a:rPr lang="en-US" altLang="zh-TW" sz="2000" dirty="0" smtClean="0"/>
              <a:t>Vertex</a:t>
            </a:r>
            <a:r>
              <a:rPr lang="zh-TW" altLang="en-US" sz="2000" dirty="0" smtClean="0"/>
              <a:t>的資料</a:t>
            </a:r>
            <a:r>
              <a:rPr lang="en-US" altLang="zh-TW" sz="2000" dirty="0" smtClean="0"/>
              <a:t>(</a:t>
            </a:r>
            <a:r>
              <a:rPr lang="zh-TW" altLang="en-US" sz="2000" dirty="0" smtClean="0"/>
              <a:t>位置、</a:t>
            </a:r>
            <a:endParaRPr lang="en-US" altLang="zh-TW" sz="2000" dirty="0" smtClean="0"/>
          </a:p>
          <a:p>
            <a:r>
              <a:rPr lang="zh-TW" altLang="en-US" sz="2000" dirty="0" smtClean="0"/>
              <a:t>顏色、向量</a:t>
            </a:r>
            <a:r>
              <a:rPr lang="en-US" altLang="zh-TW" sz="2000" dirty="0" smtClean="0"/>
              <a:t>…</a:t>
            </a:r>
            <a:r>
              <a:rPr lang="zh-TW" altLang="en-US" sz="2000" dirty="0" smtClean="0"/>
              <a:t>等等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，並供應給</a:t>
            </a:r>
            <a:r>
              <a:rPr lang="en-US" altLang="zh-TW" sz="2000" dirty="0" err="1" smtClean="0"/>
              <a:t>shader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201210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88" y="3359833"/>
            <a:ext cx="7163800" cy="1581371"/>
          </a:xfrm>
        </p:spPr>
      </p:pic>
    </p:spTree>
    <p:extLst>
      <p:ext uri="{BB962C8B-B14F-4D97-AF65-F5344CB8AC3E}">
        <p14:creationId xmlns:p14="http://schemas.microsoft.com/office/powerpoint/2010/main" val="219243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Render()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37" y="2723602"/>
            <a:ext cx="10095127" cy="3219997"/>
          </a:xfrm>
        </p:spPr>
      </p:pic>
      <p:cxnSp>
        <p:nvCxnSpPr>
          <p:cNvPr id="6" name="直線單箭頭接點 5"/>
          <p:cNvCxnSpPr/>
          <p:nvPr/>
        </p:nvCxnSpPr>
        <p:spPr>
          <a:xfrm flipV="1">
            <a:off x="4318000" y="4815840"/>
            <a:ext cx="1710707" cy="30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V="1">
            <a:off x="3078480" y="5262880"/>
            <a:ext cx="0" cy="172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448560" y="4893548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Render mode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3830320" y="5262880"/>
            <a:ext cx="487680" cy="172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4183330" y="4893548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Vertex number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023902" y="4646414"/>
            <a:ext cx="345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Tell OpenGL use our program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21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646111" y="2491895"/>
            <a:ext cx="4407143" cy="2656527"/>
            <a:chOff x="385980" y="2684953"/>
            <a:chExt cx="4407143" cy="265652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980" y="2684953"/>
              <a:ext cx="4407143" cy="2656527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68960" y="3464560"/>
              <a:ext cx="508000" cy="31496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 flipV="1">
              <a:off x="1076960" y="3434080"/>
              <a:ext cx="1747520" cy="142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字方塊 7"/>
            <p:cNvSpPr txBox="1"/>
            <p:nvPr/>
          </p:nvSpPr>
          <p:spPr>
            <a:xfrm>
              <a:off x="2885228" y="3196104"/>
              <a:ext cx="1907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宣告</a:t>
              </a:r>
              <a:r>
                <a:rPr lang="en-US" altLang="zh-TW" dirty="0" smtClean="0">
                  <a:solidFill>
                    <a:srgbClr val="FF0000"/>
                  </a:solidFill>
                </a:rPr>
                <a:t>color </a:t>
              </a:r>
              <a:r>
                <a:rPr lang="zh-TW" altLang="en-US" dirty="0" smtClean="0">
                  <a:solidFill>
                    <a:srgbClr val="FF0000"/>
                  </a:solidFill>
                </a:rPr>
                <a:t>為</a:t>
              </a:r>
              <a:endParaRPr lang="en-US" altLang="zh-TW" dirty="0" smtClean="0">
                <a:solidFill>
                  <a:srgbClr val="FF0000"/>
                </a:solidFill>
              </a:endParaRPr>
            </a:p>
            <a:p>
              <a:r>
                <a:rPr lang="en-US" altLang="zh-TW" dirty="0" smtClean="0">
                  <a:solidFill>
                    <a:srgbClr val="FF0000"/>
                  </a:solidFill>
                </a:rPr>
                <a:t>output variable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>
              <a:off x="2824480" y="2987040"/>
              <a:ext cx="579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字方塊 9"/>
            <p:cNvSpPr txBox="1"/>
            <p:nvPr/>
          </p:nvSpPr>
          <p:spPr>
            <a:xfrm>
              <a:off x="3403600" y="28023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</a:rPr>
                <a:t>宣告版本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234" y="2783749"/>
            <a:ext cx="5297883" cy="207282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103312" y="2101484"/>
            <a:ext cx="2422208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Fragment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shader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233920" y="2427345"/>
            <a:ext cx="1906291" cy="40011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000" dirty="0" smtClean="0">
                <a:solidFill>
                  <a:srgbClr val="FF0000"/>
                </a:solidFill>
              </a:rPr>
              <a:t>Vertex </a:t>
            </a:r>
            <a:r>
              <a:rPr lang="en-US" altLang="zh-TW" sz="2000" dirty="0" err="1" smtClean="0">
                <a:solidFill>
                  <a:srgbClr val="FF0000"/>
                </a:solidFill>
              </a:rPr>
              <a:t>shader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59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659" y="1331119"/>
            <a:ext cx="5346682" cy="4195762"/>
          </a:xfrm>
        </p:spPr>
      </p:pic>
    </p:spTree>
    <p:extLst>
      <p:ext uri="{BB962C8B-B14F-4D97-AF65-F5344CB8AC3E}">
        <p14:creationId xmlns:p14="http://schemas.microsoft.com/office/powerpoint/2010/main" val="439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Definition: </a:t>
            </a:r>
            <a:r>
              <a:rPr lang="en-US" altLang="zh-TW" dirty="0"/>
              <a:t>A </a:t>
            </a:r>
            <a:r>
              <a:rPr lang="en-US" altLang="zh-TW" dirty="0" err="1"/>
              <a:t>shader</a:t>
            </a:r>
            <a:r>
              <a:rPr lang="en-US" altLang="zh-TW" dirty="0"/>
              <a:t> or </a:t>
            </a:r>
            <a:r>
              <a:rPr lang="en-US" altLang="zh-TW" dirty="0" err="1"/>
              <a:t>shader</a:t>
            </a:r>
            <a:r>
              <a:rPr lang="en-US" altLang="zh-TW" dirty="0"/>
              <a:t> model is a software program that includes instructions on how the GPU should render certain images on the </a:t>
            </a:r>
            <a:r>
              <a:rPr lang="en-US" altLang="zh-TW" dirty="0" smtClean="0"/>
              <a:t>screen</a:t>
            </a:r>
          </a:p>
          <a:p>
            <a:r>
              <a:rPr lang="en-US" altLang="zh-TW" dirty="0" smtClean="0"/>
              <a:t>Vertex </a:t>
            </a:r>
            <a:r>
              <a:rPr lang="en-US" altLang="zh-TW" dirty="0" err="1" smtClean="0"/>
              <a:t>shader</a:t>
            </a:r>
            <a:endParaRPr lang="en-US" altLang="zh-TW" dirty="0" smtClean="0"/>
          </a:p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 (Pixel </a:t>
            </a:r>
            <a:r>
              <a:rPr lang="en-US" altLang="zh-TW" dirty="0" err="1" smtClean="0"/>
              <a:t>shader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480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glPointSize</a:t>
            </a:r>
            <a:r>
              <a:rPr lang="en-US" altLang="zh-TW" dirty="0" smtClean="0"/>
              <a:t>(40.0f)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787906"/>
            <a:ext cx="3038899" cy="400106"/>
          </a:xfrm>
        </p:spPr>
      </p:pic>
      <p:sp>
        <p:nvSpPr>
          <p:cNvPr id="5" name="向右箭號 4"/>
          <p:cNvSpPr/>
          <p:nvPr/>
        </p:nvSpPr>
        <p:spPr>
          <a:xfrm>
            <a:off x="4094480" y="3571399"/>
            <a:ext cx="1046480" cy="8331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763" y="1883596"/>
            <a:ext cx="5454784" cy="4273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1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30" y="2052638"/>
            <a:ext cx="5360516" cy="4195762"/>
          </a:xfrm>
        </p:spPr>
      </p:pic>
    </p:spTree>
    <p:extLst>
      <p:ext uri="{BB962C8B-B14F-4D97-AF65-F5344CB8AC3E}">
        <p14:creationId xmlns:p14="http://schemas.microsoft.com/office/powerpoint/2010/main" val="996346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" name="內容版面配置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38" y="577133"/>
            <a:ext cx="6758262" cy="5909399"/>
          </a:xfrm>
        </p:spPr>
      </p:pic>
    </p:spTree>
    <p:extLst>
      <p:ext uri="{BB962C8B-B14F-4D97-AF65-F5344CB8AC3E}">
        <p14:creationId xmlns:p14="http://schemas.microsoft.com/office/powerpoint/2010/main" val="122993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951" y="1475659"/>
            <a:ext cx="6437969" cy="4825327"/>
          </a:xfrm>
        </p:spPr>
      </p:pic>
      <p:cxnSp>
        <p:nvCxnSpPr>
          <p:cNvPr id="6" name="直線單箭頭接點 5"/>
          <p:cNvCxnSpPr/>
          <p:nvPr/>
        </p:nvCxnSpPr>
        <p:spPr>
          <a:xfrm flipV="1">
            <a:off x="5232400" y="6116320"/>
            <a:ext cx="762000" cy="20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994400" y="5931654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將</a:t>
            </a:r>
            <a:r>
              <a:rPr lang="en-US" altLang="zh-TW" dirty="0" smtClean="0">
                <a:solidFill>
                  <a:srgbClr val="FF0000"/>
                </a:solidFill>
              </a:rPr>
              <a:t>string</a:t>
            </a:r>
            <a:r>
              <a:rPr lang="zh-TW" altLang="en-US" dirty="0" smtClean="0">
                <a:solidFill>
                  <a:srgbClr val="FF0000"/>
                </a:solidFill>
              </a:rPr>
              <a:t>轉成字元陣列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602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158" y="1201815"/>
            <a:ext cx="7720167" cy="480077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右大括弧 7"/>
          <p:cNvSpPr/>
          <p:nvPr/>
        </p:nvSpPr>
        <p:spPr>
          <a:xfrm>
            <a:off x="5628640" y="2672080"/>
            <a:ext cx="325120" cy="24282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045387" y="3701534"/>
            <a:ext cx="195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這裡會有</a:t>
            </a:r>
            <a:r>
              <a:rPr lang="en-US" altLang="zh-TW" dirty="0" smtClean="0">
                <a:solidFill>
                  <a:srgbClr val="FF0000"/>
                </a:solidFill>
              </a:rPr>
              <a:t>100</a:t>
            </a:r>
            <a:r>
              <a:rPr lang="zh-TW" altLang="en-US" smtClean="0">
                <a:solidFill>
                  <a:srgbClr val="FF0000"/>
                </a:solidFill>
              </a:rPr>
              <a:t>個點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245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922" y="2844906"/>
            <a:ext cx="8277319" cy="178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490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Chapter </a:t>
            </a:r>
            <a:r>
              <a:rPr lang="en-US" altLang="zh-TW" b="1" dirty="0" smtClean="0"/>
              <a:t>2. 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 smtClean="0"/>
              <a:t>Draw our first triangle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70174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Triangle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435" y="2716806"/>
            <a:ext cx="8106906" cy="2867425"/>
          </a:xfrm>
        </p:spPr>
      </p:pic>
      <p:sp>
        <p:nvSpPr>
          <p:cNvPr id="5" name="矩形 4"/>
          <p:cNvSpPr/>
          <p:nvPr/>
        </p:nvSpPr>
        <p:spPr>
          <a:xfrm>
            <a:off x="1574800" y="3952240"/>
            <a:ext cx="6045200" cy="690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749040" y="5068054"/>
            <a:ext cx="124782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996862" y="5242560"/>
            <a:ext cx="159177" cy="1098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5156039" y="5167784"/>
            <a:ext cx="4474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0000"/>
                </a:solidFill>
              </a:rPr>
              <a:t>gl_VertexID</a:t>
            </a:r>
            <a:r>
              <a:rPr lang="zh-TW" altLang="en-US" dirty="0" smtClean="0">
                <a:solidFill>
                  <a:srgbClr val="FF0000"/>
                </a:solidFill>
              </a:rPr>
              <a:t>會去取</a:t>
            </a:r>
            <a:r>
              <a:rPr lang="en-US" altLang="zh-TW" dirty="0" err="1" smtClean="0">
                <a:solidFill>
                  <a:srgbClr val="FF0000"/>
                </a:solidFill>
              </a:rPr>
              <a:t>glDrawArrays</a:t>
            </a:r>
            <a:r>
              <a:rPr lang="en-US" altLang="zh-TW" dirty="0" smtClean="0">
                <a:solidFill>
                  <a:srgbClr val="FF0000"/>
                </a:solidFill>
              </a:rPr>
              <a:t>()</a:t>
            </a:r>
            <a:r>
              <a:rPr lang="zh-TW" altLang="en-US" dirty="0" smtClean="0">
                <a:solidFill>
                  <a:srgbClr val="FF0000"/>
                </a:solidFill>
              </a:rPr>
              <a:t>的參數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889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08" y="2773964"/>
            <a:ext cx="8487960" cy="2753109"/>
          </a:xfrm>
        </p:spPr>
      </p:pic>
      <p:sp>
        <p:nvSpPr>
          <p:cNvPr id="5" name="矩形 4"/>
          <p:cNvSpPr/>
          <p:nvPr/>
        </p:nvSpPr>
        <p:spPr>
          <a:xfrm>
            <a:off x="4185920" y="4998720"/>
            <a:ext cx="264160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627334" y="4998720"/>
            <a:ext cx="1213146" cy="406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4450080" y="4886960"/>
            <a:ext cx="772160" cy="1117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5222240" y="46293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修改參數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40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610" y="2052638"/>
            <a:ext cx="5366555" cy="4195762"/>
          </a:xfrm>
        </p:spPr>
      </p:pic>
    </p:spTree>
    <p:extLst>
      <p:ext uri="{BB962C8B-B14F-4D97-AF65-F5344CB8AC3E}">
        <p14:creationId xmlns:p14="http://schemas.microsoft.com/office/powerpoint/2010/main" val="405386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Graphics Pipeline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39" y="1381598"/>
            <a:ext cx="6920899" cy="4800899"/>
          </a:xfrm>
        </p:spPr>
      </p:pic>
    </p:spTree>
    <p:extLst>
      <p:ext uri="{BB962C8B-B14F-4D97-AF65-F5344CB8AC3E}">
        <p14:creationId xmlns:p14="http://schemas.microsoft.com/office/powerpoint/2010/main" val="782990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39" y="2052638"/>
            <a:ext cx="5371897" cy="4195762"/>
          </a:xfrm>
        </p:spPr>
      </p:pic>
    </p:spTree>
    <p:extLst>
      <p:ext uri="{BB962C8B-B14F-4D97-AF65-F5344CB8AC3E}">
        <p14:creationId xmlns:p14="http://schemas.microsoft.com/office/powerpoint/2010/main" val="290654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Vertex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99" y="1442558"/>
            <a:ext cx="6920899" cy="4800899"/>
          </a:xfrm>
        </p:spPr>
      </p:pic>
      <p:sp>
        <p:nvSpPr>
          <p:cNvPr id="3" name="橢圓 2"/>
          <p:cNvSpPr/>
          <p:nvPr/>
        </p:nvSpPr>
        <p:spPr>
          <a:xfrm>
            <a:off x="8056880" y="1229360"/>
            <a:ext cx="131064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12631" y="1853248"/>
            <a:ext cx="4674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處理每個頂點，將頂點的空間位置</a:t>
            </a:r>
            <a:r>
              <a:rPr lang="zh-TW" altLang="en-US" sz="3200" dirty="0" smtClean="0"/>
              <a:t>投影在</a:t>
            </a:r>
            <a:r>
              <a:rPr lang="zh-TW" altLang="en-US" sz="3200" dirty="0"/>
              <a:t>螢幕上，即計算頂點的二維坐標</a:t>
            </a:r>
            <a:endParaRPr lang="en-US" altLang="zh-TW" sz="3000" dirty="0" smtClean="0"/>
          </a:p>
          <a:p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8363924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Tessellation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99" y="1442558"/>
            <a:ext cx="6920899" cy="4800899"/>
          </a:xfrm>
        </p:spPr>
      </p:pic>
      <p:sp>
        <p:nvSpPr>
          <p:cNvPr id="3" name="橢圓 2"/>
          <p:cNvSpPr/>
          <p:nvPr/>
        </p:nvSpPr>
        <p:spPr>
          <a:xfrm>
            <a:off x="7993028" y="2424875"/>
            <a:ext cx="131064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478473" y="2456914"/>
            <a:ext cx="490390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300" dirty="0"/>
              <a:t>使得渲染</a:t>
            </a:r>
            <a:r>
              <a:rPr lang="zh-TW" altLang="en-US" sz="2300" dirty="0" smtClean="0"/>
              <a:t>對象</a:t>
            </a:r>
            <a:r>
              <a:rPr lang="zh-TW" altLang="en-US" sz="2300" dirty="0"/>
              <a:t>的表面和邊緣更平滑</a:t>
            </a:r>
            <a:r>
              <a:rPr lang="zh-TW" altLang="en-US" sz="2300" dirty="0" smtClean="0"/>
              <a:t>，</a:t>
            </a:r>
            <a:endParaRPr lang="en-US" altLang="zh-TW" sz="2300" dirty="0" smtClean="0"/>
          </a:p>
          <a:p>
            <a:r>
              <a:rPr lang="zh-TW" altLang="en-US" sz="2300" dirty="0" smtClean="0"/>
              <a:t>物件</a:t>
            </a:r>
            <a:r>
              <a:rPr lang="zh-TW" altLang="en-US" sz="2300" dirty="0"/>
              <a:t>呈現更為精細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478473" y="1689883"/>
            <a:ext cx="342914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300" dirty="0" smtClean="0"/>
              <a:t>把網格細分成更小的網格</a:t>
            </a:r>
            <a:endParaRPr lang="zh-TW" altLang="en-US" sz="23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" y="3577888"/>
            <a:ext cx="4807585" cy="260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4003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Geometry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99" y="1442558"/>
            <a:ext cx="6920899" cy="4800899"/>
          </a:xfrm>
        </p:spPr>
      </p:pic>
      <p:sp>
        <p:nvSpPr>
          <p:cNvPr id="3" name="橢圓 2"/>
          <p:cNvSpPr/>
          <p:nvPr/>
        </p:nvSpPr>
        <p:spPr>
          <a:xfrm>
            <a:off x="8074308" y="3645485"/>
            <a:ext cx="131064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975360" y="2143760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對圖像做變形的操作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" y="3033532"/>
            <a:ext cx="49625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2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Fragment </a:t>
            </a:r>
            <a:r>
              <a:rPr lang="en-US" altLang="zh-TW" dirty="0" err="1" smtClean="0"/>
              <a:t>shader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99" y="1442558"/>
            <a:ext cx="6920899" cy="4800899"/>
          </a:xfrm>
        </p:spPr>
      </p:pic>
      <p:sp>
        <p:nvSpPr>
          <p:cNvPr id="3" name="橢圓 2"/>
          <p:cNvSpPr/>
          <p:nvPr/>
        </p:nvSpPr>
        <p:spPr>
          <a:xfrm>
            <a:off x="7993028" y="4927600"/>
            <a:ext cx="1310640" cy="11887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646111" y="3427508"/>
            <a:ext cx="3647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000" dirty="0" smtClean="0"/>
              <a:t>對像素進行</a:t>
            </a:r>
            <a:r>
              <a:rPr lang="zh-TW" altLang="en-US" sz="3000" dirty="0"/>
              <a:t>各種操作</a:t>
            </a:r>
            <a:endParaRPr lang="en-US" altLang="zh-TW" sz="30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60265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Version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50" y="1352074"/>
            <a:ext cx="7413112" cy="4889500"/>
          </a:xfrm>
        </p:spPr>
      </p:pic>
      <p:sp>
        <p:nvSpPr>
          <p:cNvPr id="3" name="文字方塊 2"/>
          <p:cNvSpPr txBox="1"/>
          <p:nvPr/>
        </p:nvSpPr>
        <p:spPr>
          <a:xfrm>
            <a:off x="3450537" y="5740400"/>
            <a:ext cx="37958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OpenGL 4.4 </a:t>
            </a:r>
            <a:r>
              <a:rPr lang="zh-TW" altLang="en-US" sz="1600" dirty="0">
                <a:solidFill>
                  <a:srgbClr val="FF0000"/>
                </a:solidFill>
              </a:rPr>
              <a:t>已經在</a:t>
            </a:r>
            <a:r>
              <a:rPr lang="en-US" altLang="zh-TW" sz="1600" dirty="0">
                <a:solidFill>
                  <a:srgbClr val="FF0000"/>
                </a:solidFill>
              </a:rPr>
              <a:t>2013</a:t>
            </a:r>
            <a:r>
              <a:rPr lang="zh-TW" altLang="en-US" sz="1600" dirty="0">
                <a:solidFill>
                  <a:srgbClr val="FF0000"/>
                </a:solidFill>
              </a:rPr>
              <a:t>年</a:t>
            </a:r>
            <a:r>
              <a:rPr lang="en-US" altLang="zh-TW" sz="1600" dirty="0">
                <a:solidFill>
                  <a:srgbClr val="FF0000"/>
                </a:solidFill>
              </a:rPr>
              <a:t>7</a:t>
            </a:r>
            <a:r>
              <a:rPr lang="zh-TW" altLang="en-US" sz="1600" dirty="0">
                <a:solidFill>
                  <a:srgbClr val="FF0000"/>
                </a:solidFill>
              </a:rPr>
              <a:t>月</a:t>
            </a:r>
            <a:r>
              <a:rPr lang="en-US" altLang="zh-TW" sz="1600" dirty="0">
                <a:solidFill>
                  <a:srgbClr val="FF0000"/>
                </a:solidFill>
              </a:rPr>
              <a:t>22</a:t>
            </a:r>
            <a:r>
              <a:rPr lang="zh-TW" altLang="en-US" sz="1600" dirty="0">
                <a:solidFill>
                  <a:srgbClr val="FF0000"/>
                </a:solidFill>
              </a:rPr>
              <a:t>釋出</a:t>
            </a:r>
          </a:p>
        </p:txBody>
      </p:sp>
    </p:spTree>
    <p:extLst>
      <p:ext uri="{BB962C8B-B14F-4D97-AF65-F5344CB8AC3E}">
        <p14:creationId xmlns:p14="http://schemas.microsoft.com/office/powerpoint/2010/main" val="284492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1016</TotalTime>
  <Words>942</Words>
  <Application>Microsoft Office PowerPoint</Application>
  <PresentationFormat>寬螢幕</PresentationFormat>
  <Paragraphs>163</Paragraphs>
  <Slides>40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新細明體</vt:lpstr>
      <vt:lpstr>Arial</vt:lpstr>
      <vt:lpstr>Calibri</vt:lpstr>
      <vt:lpstr>Century Gothic</vt:lpstr>
      <vt:lpstr>Wingdings 3</vt:lpstr>
      <vt:lpstr>離子</vt:lpstr>
      <vt:lpstr>OpenGL</vt:lpstr>
      <vt:lpstr>Chapter 1. </vt:lpstr>
      <vt:lpstr>Shader</vt:lpstr>
      <vt:lpstr>Graphics Pipeline</vt:lpstr>
      <vt:lpstr>Vertex shader</vt:lpstr>
      <vt:lpstr>Tessellation shader</vt:lpstr>
      <vt:lpstr>Geometry shader</vt:lpstr>
      <vt:lpstr>Fragment shader</vt:lpstr>
      <vt:lpstr>Version</vt:lpstr>
      <vt:lpstr>Chapter 2. </vt:lpstr>
      <vt:lpstr>glClearBufferfv</vt:lpstr>
      <vt:lpstr>PowerPoint 簡報</vt:lpstr>
      <vt:lpstr>PowerPoint 簡報</vt:lpstr>
      <vt:lpstr>PowerPoint 簡報</vt:lpstr>
      <vt:lpstr>PowerPoint 簡報</vt:lpstr>
      <vt:lpstr>Chapter 2. </vt:lpstr>
      <vt:lpstr>PowerPoint 簡報</vt:lpstr>
      <vt:lpstr>PowerPoint 簡報</vt:lpstr>
      <vt:lpstr>PowerPoint 簡報</vt:lpstr>
      <vt:lpstr>OpenGL Shading Language(GLSL)</vt:lpstr>
      <vt:lpstr>toString</vt:lpstr>
      <vt:lpstr>Compile Shader-1</vt:lpstr>
      <vt:lpstr>Compile Shader-2</vt:lpstr>
      <vt:lpstr>Compile Shader-3</vt:lpstr>
      <vt:lpstr>Vertex array object</vt:lpstr>
      <vt:lpstr>PowerPoint 簡報</vt:lpstr>
      <vt:lpstr>Render()</vt:lpstr>
      <vt:lpstr>PowerPoint 簡報</vt:lpstr>
      <vt:lpstr>Result</vt:lpstr>
      <vt:lpstr>glPointSize(40.0f)</vt:lpstr>
      <vt:lpstr>PowerPoint 簡報</vt:lpstr>
      <vt:lpstr>PowerPoint 簡報</vt:lpstr>
      <vt:lpstr>PowerPoint 簡報</vt:lpstr>
      <vt:lpstr>PowerPoint 簡報</vt:lpstr>
      <vt:lpstr>PowerPoint 簡報</vt:lpstr>
      <vt:lpstr>Chapter 2. </vt:lpstr>
      <vt:lpstr>Triangle</vt:lpstr>
      <vt:lpstr>PowerPoint 簡報</vt:lpstr>
      <vt:lpstr>Result</vt:lpstr>
      <vt:lpstr>Homework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</dc:creator>
  <cp:lastModifiedBy>Wu</cp:lastModifiedBy>
  <cp:revision>55</cp:revision>
  <dcterms:created xsi:type="dcterms:W3CDTF">2014-07-15T11:53:43Z</dcterms:created>
  <dcterms:modified xsi:type="dcterms:W3CDTF">2014-07-17T05:20:09Z</dcterms:modified>
</cp:coreProperties>
</file>